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Звуковая  культура  речи  </a:t>
            </a:r>
            <a:endParaRPr lang="ru-RU" dirty="0"/>
          </a:p>
        </p:txBody>
      </p:sp>
      <p:pic>
        <p:nvPicPr>
          <p:cNvPr id="2049" name="Picture 1" descr="C:\Users\Администратор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92334"/>
            <a:ext cx="8237920" cy="4633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Подготовительная к школе группа.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Продолжать работу над четким, ясным произношением всех звуков в различных сочетаниях.</a:t>
            </a:r>
          </a:p>
          <a:p>
            <a:pPr algn="just"/>
            <a:r>
              <a:rPr lang="ru-RU" dirty="0" smtClean="0"/>
              <a:t> Развивать навыки звукового анализа слов. Развивать умение дифференцировать сходные по звучанию или артикуляции звуки.</a:t>
            </a:r>
          </a:p>
          <a:p>
            <a:pPr algn="just"/>
            <a:r>
              <a:rPr lang="ru-RU" dirty="0" smtClean="0"/>
              <a:t>Совершенствовать фонематический </a:t>
            </a:r>
            <a:r>
              <a:rPr lang="ru-RU" dirty="0" err="1" smtClean="0"/>
              <a:t>слух:учить</a:t>
            </a:r>
            <a:r>
              <a:rPr lang="ru-RU" dirty="0" smtClean="0"/>
              <a:t> называть слова с определенным звуком, находить слова с этим звуком в предложении, определять место звука в слове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 Пример: возрастная  группа с 4 до 5 лет , когда формируются свистящие звуки.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70000" lnSpcReduction="20000"/>
          </a:bodyPr>
          <a:lstStyle/>
          <a:p>
            <a:r>
              <a:rPr lang="ru-RU" sz="1600" dirty="0" smtClean="0"/>
              <a:t>Ежедневно проводит артикуляционную гимнастику, знакомит с артикуляционным укладом :на звук [с].</a:t>
            </a:r>
          </a:p>
          <a:p>
            <a:r>
              <a:rPr lang="ru-RU" sz="1600" dirty="0" smtClean="0"/>
              <a:t>Пальчиковая гимнастика может быть такой:</a:t>
            </a:r>
          </a:p>
          <a:p>
            <a:pPr>
              <a:buNone/>
            </a:pPr>
            <a:r>
              <a:rPr lang="ru-RU" sz="1600" dirty="0" smtClean="0"/>
              <a:t>«Стол стоит на толстой ножке,</a:t>
            </a:r>
          </a:p>
          <a:p>
            <a:pPr>
              <a:buNone/>
            </a:pPr>
            <a:r>
              <a:rPr lang="ru-RU" sz="1600" dirty="0" smtClean="0"/>
              <a:t>Рядом стульчик у окошка.</a:t>
            </a:r>
          </a:p>
          <a:p>
            <a:pPr>
              <a:buNone/>
            </a:pPr>
            <a:r>
              <a:rPr lang="ru-RU" sz="1600" dirty="0" smtClean="0"/>
              <a:t>Два бочонка под столом</a:t>
            </a:r>
          </a:p>
          <a:p>
            <a:pPr>
              <a:buNone/>
            </a:pPr>
            <a:r>
              <a:rPr lang="ru-RU" sz="1600" dirty="0" smtClean="0"/>
              <a:t>Вот такой я видел дом»</a:t>
            </a:r>
          </a:p>
          <a:p>
            <a:pPr>
              <a:buNone/>
            </a:pPr>
            <a:r>
              <a:rPr lang="ru-RU" sz="1600" dirty="0" smtClean="0"/>
              <a:t>Тут же уместна работа над словообразованием: «Большой стол, а маленький столик. У нас стул, а у куклы… стульчик».</a:t>
            </a:r>
          </a:p>
          <a:p>
            <a:r>
              <a:rPr lang="ru-RU" sz="1600" dirty="0" smtClean="0"/>
              <a:t> Во время гигиенических процедур педагог может приговаривать такое стихотворение:</a:t>
            </a:r>
          </a:p>
          <a:p>
            <a:pPr>
              <a:buNone/>
            </a:pPr>
            <a:r>
              <a:rPr lang="ru-RU" sz="1600" dirty="0" smtClean="0"/>
              <a:t>Есть у дождика сестричка: 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».</a:t>
            </a:r>
          </a:p>
          <a:p>
            <a:pPr>
              <a:buNone/>
            </a:pPr>
            <a:r>
              <a:rPr lang="ru-RU" sz="1600" dirty="0" smtClean="0"/>
              <a:t>Это быстрая водичка: 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».</a:t>
            </a:r>
          </a:p>
          <a:p>
            <a:pPr>
              <a:buNone/>
            </a:pPr>
            <a:r>
              <a:rPr lang="ru-RU" sz="1600" dirty="0" smtClean="0"/>
              <a:t>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», — она свистит.</a:t>
            </a:r>
          </a:p>
          <a:p>
            <a:pPr>
              <a:buNone/>
            </a:pPr>
            <a:r>
              <a:rPr lang="ru-RU" sz="1600" dirty="0" smtClean="0"/>
              <a:t>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», — она поёт</a:t>
            </a:r>
          </a:p>
          <a:p>
            <a:pPr>
              <a:buNone/>
            </a:pPr>
            <a:r>
              <a:rPr lang="ru-RU" sz="1600" dirty="0" smtClean="0"/>
              <a:t>И струёй из крана льёт: 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».</a:t>
            </a:r>
          </a:p>
          <a:p>
            <a:pPr>
              <a:buNone/>
            </a:pPr>
            <a:r>
              <a:rPr lang="ru-RU" sz="1600" dirty="0" smtClean="0"/>
              <a:t>Эту песенку послушай: 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».</a:t>
            </a:r>
          </a:p>
          <a:p>
            <a:pPr>
              <a:buNone/>
            </a:pPr>
            <a:r>
              <a:rPr lang="ru-RU" sz="1600" dirty="0" smtClean="0"/>
              <a:t>Мойте чисто с мылом уши: «С – </a:t>
            </a:r>
            <a:r>
              <a:rPr lang="ru-RU" sz="1600" dirty="0" err="1" smtClean="0"/>
              <a:t>с</a:t>
            </a:r>
            <a:r>
              <a:rPr lang="ru-RU" sz="1600" dirty="0" smtClean="0"/>
              <a:t> – </a:t>
            </a:r>
            <a:r>
              <a:rPr lang="ru-RU" sz="1600" dirty="0" err="1" smtClean="0"/>
              <a:t>с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Перед обедом в беседу о пользе овощей вполне допустимо вставить, а потом и выучить такое стихотворение, насыщенное звуком с:</a:t>
            </a:r>
          </a:p>
          <a:p>
            <a:pPr>
              <a:buNone/>
            </a:pPr>
            <a:r>
              <a:rPr lang="ru-RU" sz="1600" dirty="0" smtClean="0"/>
              <a:t>«Слава съел салат капустный.</a:t>
            </a:r>
          </a:p>
          <a:p>
            <a:pPr>
              <a:buNone/>
            </a:pPr>
            <a:r>
              <a:rPr lang="ru-RU" sz="1600" dirty="0" smtClean="0"/>
              <a:t>Был салат капустный вкусный»</a:t>
            </a:r>
          </a:p>
          <a:p>
            <a:r>
              <a:rPr lang="ru-RU" sz="1600" dirty="0" smtClean="0"/>
              <a:t>Перед дневным сном воспитатель может использовать такое стихотворение:</a:t>
            </a:r>
          </a:p>
          <a:p>
            <a:pPr>
              <a:buNone/>
            </a:pPr>
            <a:r>
              <a:rPr lang="ru-RU" sz="1600" dirty="0" smtClean="0"/>
              <a:t>«Тихо-тихо сон идёт.</a:t>
            </a:r>
          </a:p>
          <a:p>
            <a:pPr>
              <a:buNone/>
            </a:pPr>
            <a:r>
              <a:rPr lang="ru-RU" sz="1600" dirty="0" smtClean="0"/>
              <a:t>Сказки новые несёт.</a:t>
            </a:r>
          </a:p>
          <a:p>
            <a:pPr>
              <a:buNone/>
            </a:pPr>
            <a:r>
              <a:rPr lang="ru-RU" sz="1600" dirty="0" smtClean="0"/>
              <a:t>Сказки обо всём на свете…</a:t>
            </a:r>
          </a:p>
          <a:p>
            <a:pPr>
              <a:buNone/>
            </a:pPr>
            <a:r>
              <a:rPr lang="ru-RU" sz="1600" dirty="0" smtClean="0"/>
              <a:t>Так бегом в постели, дети!»</a:t>
            </a:r>
          </a:p>
          <a:p>
            <a:pPr>
              <a:buNone/>
            </a:pPr>
            <a:r>
              <a:rPr lang="ru-RU" sz="1600" dirty="0" smtClean="0"/>
              <a:t>Такая стихотворная форма настроит детей на отдых и ненавязчиво будет формировать фонетико-фонематический слух, громкость голоса, ритмическую сторону речи.</a:t>
            </a:r>
          </a:p>
          <a:p>
            <a:r>
              <a:rPr lang="ru-RU" sz="1600" dirty="0" smtClean="0"/>
              <a:t>Во время изучения темы домашних животных пригодится такое стихотворение, которое можно быстро выучить с детьми:</a:t>
            </a:r>
          </a:p>
          <a:p>
            <a:pPr>
              <a:buNone/>
            </a:pPr>
            <a:r>
              <a:rPr lang="ru-RU" sz="1600" dirty="0" smtClean="0"/>
              <a:t>«Сам сказать сумей-ка:</a:t>
            </a:r>
          </a:p>
          <a:p>
            <a:pPr>
              <a:buNone/>
            </a:pPr>
            <a:r>
              <a:rPr lang="ru-RU" sz="1600" dirty="0" smtClean="0"/>
              <a:t>В саду стоит скамейка,</a:t>
            </a:r>
          </a:p>
          <a:p>
            <a:pPr>
              <a:buNone/>
            </a:pPr>
            <a:r>
              <a:rPr lang="ru-RU" sz="1600" dirty="0" smtClean="0"/>
              <a:t>На скамейке сидит кот,</a:t>
            </a:r>
          </a:p>
          <a:p>
            <a:pPr>
              <a:buNone/>
            </a:pPr>
            <a:r>
              <a:rPr lang="ru-RU" sz="1600" dirty="0" smtClean="0"/>
              <a:t>Он нам песенки поёт»</a:t>
            </a:r>
          </a:p>
          <a:p>
            <a:pPr>
              <a:buNone/>
            </a:pPr>
            <a:r>
              <a:rPr lang="ru-RU" sz="1600" dirty="0" smtClean="0"/>
              <a:t>	На музыкальном занятии и в течение дня дети могут слушать, а в идеале, включать в музыкальном уголке самостоятельно, логопедические </a:t>
            </a:r>
            <a:r>
              <a:rPr lang="ru-RU" sz="1600" dirty="0" err="1" smtClean="0"/>
              <a:t>распевки</a:t>
            </a:r>
            <a:r>
              <a:rPr lang="ru-RU" sz="1600" dirty="0" smtClean="0"/>
              <a:t>, например, Екатерины Железновой.</a:t>
            </a:r>
          </a:p>
          <a:p>
            <a:pPr>
              <a:buNone/>
            </a:pPr>
            <a:r>
              <a:rPr lang="ru-RU" sz="1600" dirty="0" smtClean="0"/>
              <a:t>«</a:t>
            </a:r>
            <a:r>
              <a:rPr lang="ru-RU" sz="1600" dirty="0" err="1" smtClean="0"/>
              <a:t>Са-са-са</a:t>
            </a:r>
            <a:r>
              <a:rPr lang="ru-RU" sz="1600" dirty="0" smtClean="0"/>
              <a:t>. Это хитрая лиса. Су-су-су. И живёт она в лесу. </a:t>
            </a:r>
            <a:r>
              <a:rPr lang="ru-RU" sz="1600" dirty="0" err="1" smtClean="0"/>
              <a:t>Сы-сы-сы</a:t>
            </a:r>
            <a:r>
              <a:rPr lang="ru-RU" sz="1600" dirty="0" smtClean="0"/>
              <a:t>. Много дела у лисы. </a:t>
            </a:r>
            <a:r>
              <a:rPr lang="ru-RU" sz="1600" dirty="0" err="1" smtClean="0"/>
              <a:t>Со-со-со</a:t>
            </a:r>
            <a:r>
              <a:rPr lang="ru-RU" sz="1600" dirty="0" smtClean="0"/>
              <a:t>. Она крутит колесо».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AnastasiaScript" pitchFamily="2" charset="0"/>
              </a:rPr>
              <a:t>Достоинство речи — быть ясной и не быть низкой.                                             </a:t>
            </a:r>
            <a:r>
              <a:rPr lang="ru-RU" sz="3600" i="1" dirty="0" smtClean="0">
                <a:latin typeface="AnastasiaScript" pitchFamily="2" charset="0"/>
              </a:rPr>
              <a:t>Аристотель</a:t>
            </a:r>
          </a:p>
          <a:p>
            <a:pPr>
              <a:buNone/>
            </a:pPr>
            <a:endParaRPr lang="ru-RU" sz="3600" i="1" dirty="0" smtClean="0">
              <a:latin typeface="AnastasiaScript" pitchFamily="2" charset="0"/>
            </a:endParaRPr>
          </a:p>
        </p:txBody>
      </p:sp>
      <p:pic>
        <p:nvPicPr>
          <p:cNvPr id="1026" name="Picture 2" descr="C:\Users\Администратор\Desktop\h-42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286124"/>
            <a:ext cx="49149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Распоряжение </a:t>
            </a:r>
            <a:r>
              <a:rPr lang="ru-RU" sz="2000" b="1" dirty="0" err="1" smtClean="0"/>
              <a:t>Минпросвещения</a:t>
            </a:r>
            <a:r>
              <a:rPr lang="ru-RU" sz="2000" b="1" dirty="0" smtClean="0"/>
              <a:t> России от  06.08.2020 N Р-75 </a:t>
            </a:r>
            <a:br>
              <a:rPr lang="ru-RU" sz="2000" b="1" dirty="0" smtClean="0"/>
            </a:br>
            <a:r>
              <a:rPr lang="ru-RU" sz="2000" b="1" dirty="0" smtClean="0"/>
              <a:t> "Об утверждении примерного Положения об оказании логопедической помощи в организациях, осуществляющих образовательную деятельность"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1600" dirty="0" smtClean="0"/>
              <a:t>Количество штатных единиц учителей-логопедов определяется  исходя из:</a:t>
            </a:r>
          </a:p>
          <a:p>
            <a:pPr algn="just" fontAlgn="base"/>
            <a:r>
              <a:rPr lang="ru-RU" sz="1600" dirty="0" smtClean="0"/>
              <a:t>1) количества обучающихся, имеющих заключение </a:t>
            </a:r>
            <a:r>
              <a:rPr lang="ru-RU" sz="1600" dirty="0" err="1" smtClean="0"/>
              <a:t>психолого-медико-педагогической</a:t>
            </a:r>
            <a:r>
              <a:rPr lang="ru-RU" sz="1600" dirty="0" smtClean="0"/>
              <a:t> комиссии (ПМПК) с рекомендациями об обучении по адаптированной основной образовательной программе (АООП) для обучающихся с ограниченными возможностями здоровья ( ОВЗ) из рекомендуемого расчета 1 штатная единица учителя-логопеда на 6 - 12  указанных обучающихся;</a:t>
            </a:r>
          </a:p>
          <a:p>
            <a:pPr algn="just" fontAlgn="base"/>
            <a:r>
              <a:rPr lang="ru-RU" sz="1600" dirty="0" smtClean="0"/>
              <a:t>2) количества обучающихся, имеющих заключение психолого-педагогического консилиума ( </a:t>
            </a:r>
            <a:r>
              <a:rPr lang="ru-RU" sz="1600" dirty="0" err="1" smtClean="0"/>
              <a:t>ППк</a:t>
            </a:r>
            <a:r>
              <a:rPr lang="ru-RU" sz="1600" dirty="0" smtClean="0"/>
              <a:t>) и (или) ПМПК с рекомендациями об оказании психолого-педагогической помощи обучающимся, испытывающим трудности в освоении основных общеобразовательных программ, развитии и социальной адаптации, (проведении коррекционных занятий с учителем-логопедом) из рекомендуемого расчета 1 штатная единица учителя-логопеда на 25 таких обучающихся;</a:t>
            </a:r>
          </a:p>
          <a:p>
            <a:pPr algn="just" fontAlgn="base"/>
            <a:r>
              <a:rPr lang="ru-RU" sz="1600" dirty="0" smtClean="0"/>
              <a:t>3) количества обучающихся, имеющих высокий риск возникновения нарушений речи, выявленный по итогам логопедической диагностики, проведенной учителем-логопедом Организации, из рекомендуемого расчета 1 штатная единица учителя-логопеда на 25 таких обучающихся.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ВОСПИТАТЕЛЬ –ЛОГОПЕД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Воспитатель</a:t>
            </a:r>
            <a:r>
              <a:rPr lang="ru-RU" sz="2000" dirty="0" smtClean="0"/>
              <a:t> работает с детьми , которые имеют возрастные особенности звукопроизношения, характерные для  определенных этапов речевого развития. При правильном воспитании они ликвидируются и не задерживают развития речи ребенка. </a:t>
            </a:r>
            <a:r>
              <a:rPr lang="ru-RU" sz="2000" b="1" u="sng" dirty="0" smtClean="0"/>
              <a:t>Формирование звукопроизношения </a:t>
            </a:r>
            <a:r>
              <a:rPr lang="ru-RU" sz="2000" dirty="0" smtClean="0"/>
              <a:t>— это систематическая работа со всеми детьми группы, способствующая своевременному усвоению произношения всех звуков родного языка и воспитанию фонематического слуха.</a:t>
            </a:r>
          </a:p>
          <a:p>
            <a:pPr algn="just"/>
            <a:r>
              <a:rPr lang="ru-RU" b="1" dirty="0" smtClean="0"/>
              <a:t>Логопед</a:t>
            </a:r>
            <a:r>
              <a:rPr lang="ru-RU" sz="2000" dirty="0" smtClean="0"/>
              <a:t> работает с теми детьми, у которых на занятиях с воспитателем недостатки звукопроизношения не устраняются и мешают дальнейшему развитию речи. </a:t>
            </a:r>
          </a:p>
          <a:p>
            <a:pPr algn="just">
              <a:buNone/>
            </a:pPr>
            <a:r>
              <a:rPr lang="ru-RU" sz="2000" b="1" u="sng" dirty="0" smtClean="0"/>
              <a:t>       Исправление звукопроизношения </a:t>
            </a:r>
            <a:r>
              <a:rPr lang="ru-RU" sz="2000" dirty="0" smtClean="0"/>
              <a:t>— это работа с детьми, имеющими стойкие затруднения при овладении звукопроизношением, нацеленная на преодоление этих недостатков.</a:t>
            </a:r>
          </a:p>
          <a:p>
            <a:pPr algn="just"/>
            <a:endParaRPr lang="ru-RU" sz="2000" dirty="0" smtClean="0"/>
          </a:p>
          <a:p>
            <a:pPr algn="ctr">
              <a:buNone/>
            </a:pPr>
            <a:r>
              <a:rPr lang="ru-RU" sz="2000" i="1" u="sng" dirty="0" smtClean="0"/>
              <a:t> </a:t>
            </a:r>
            <a:endParaRPr lang="ru-RU" sz="2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86874" cy="5572164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Уточнение движений органов артикуляционного аппарата.</a:t>
            </a:r>
            <a:b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 В  игровой форме уточняет с детьми определенные движения и положения органов артикуляционного аппарата, необходимые для правильного произношения звука.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>Создание определенных положений и тренировка движений органов артикуляционного аппарата.</a:t>
            </a:r>
            <a:br>
              <a:rPr lang="ru-RU" sz="1400" b="1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/>
            </a:r>
            <a:br>
              <a:rPr lang="ru-RU" sz="1400" b="1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>В зависимости от характера нарушения звука   , вырабатывает и тренирует движения органов артикуляционного аппарата, которые были неправильными или совсем отсутствовали.</a:t>
            </a:r>
            <a:br>
              <a:rPr lang="ru-RU" sz="1400" b="1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/>
            </a:r>
            <a:br>
              <a:rPr lang="ru-RU" sz="1400" b="1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00B050"/>
                </a:solidFill>
              </a:rPr>
              <a:t>Отработанные на предыдущем этапе отдельные движения органов артикуляционного аппарата теперь вводятся в комплекс движений, и таким образом вырабатывается артикуляция нужного звука. Путем повторений перед зеркалом, применяя специальные приемы, получает правильное произнесение изолированного звука.</a:t>
            </a: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Использует способность ребенка к подражанию.</a:t>
            </a:r>
            <a:r>
              <a:rPr lang="ru-RU" sz="1400" dirty="0" smtClean="0">
                <a:solidFill>
                  <a:schemeClr val="tx2"/>
                </a:solidFill>
              </a:rPr>
              <a:t/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FF0000"/>
                </a:solidFill>
              </a:rPr>
              <a:t>Подбирая звуковые образы (звукоподражания), соответствующие данному звуку,  закрепляет произнесение звука с теми детьми, у которых он есть, и вызывает по подражанию у тех детей, которые его еще не произносят, фиксируя внимание ребенка на звучании и артикуляции звука.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00B050"/>
                </a:solidFill>
              </a:rPr>
              <a:t/>
            </a:r>
            <a:br>
              <a:rPr lang="ru-RU" sz="1400" dirty="0" smtClean="0">
                <a:solidFill>
                  <a:srgbClr val="00B050"/>
                </a:solidFill>
              </a:rPr>
            </a:br>
            <a:r>
              <a:rPr lang="ru-RU" sz="1400" b="1" dirty="0" smtClean="0">
                <a:solidFill>
                  <a:srgbClr val="FF0000"/>
                </a:solidFill>
              </a:rPr>
              <a:t>Звук уточняется в словах, фразах, </a:t>
            </a:r>
            <a:r>
              <a:rPr lang="ru-RU" sz="1400" b="1" dirty="0" err="1" smtClean="0">
                <a:solidFill>
                  <a:srgbClr val="FF0000"/>
                </a:solidFill>
              </a:rPr>
              <a:t>потешках</a:t>
            </a:r>
            <a:r>
              <a:rPr lang="ru-RU" sz="1400" b="1" dirty="0" smtClean="0">
                <a:solidFill>
                  <a:srgbClr val="FF0000"/>
                </a:solidFill>
              </a:rPr>
              <a:t>, стихотворениях, рассказах. Материал дается не весь последовательно, а выборочно.</a:t>
            </a:r>
            <a:br>
              <a:rPr lang="ru-RU" sz="1400" b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>
                <a:solidFill>
                  <a:srgbClr val="00B050"/>
                </a:solidFill>
              </a:rPr>
              <a:t>Последовательное введение звука в речь: слог, слово, предложение, </a:t>
            </a:r>
            <a:r>
              <a:rPr lang="ru-RU" sz="1400" b="1" dirty="0" err="1" smtClean="0">
                <a:solidFill>
                  <a:srgbClr val="00B050"/>
                </a:solidFill>
              </a:rPr>
              <a:t>потешки</a:t>
            </a:r>
            <a:r>
              <a:rPr lang="ru-RU" sz="1400" b="1" dirty="0" smtClean="0">
                <a:solidFill>
                  <a:srgbClr val="00B050"/>
                </a:solidFill>
              </a:rPr>
              <a:t>, стихотворения, рассказы.</a:t>
            </a:r>
            <a:br>
              <a:rPr lang="ru-RU" sz="1400" b="1" dirty="0" smtClean="0">
                <a:solidFill>
                  <a:srgbClr val="00B050"/>
                </a:solidFill>
              </a:rPr>
            </a:br>
            <a:endParaRPr lang="ru-RU" sz="14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ВОСПИТАТЕЛЬ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92D050"/>
                          </a:solidFill>
                        </a:rPr>
                        <a:t>ЛОГОПЕД</a:t>
                      </a:r>
                      <a:endParaRPr lang="ru-RU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7857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 smtClean="0"/>
              <a:t>Нормы </a:t>
            </a:r>
            <a:r>
              <a:rPr lang="ru-RU" sz="3600" b="1" dirty="0" smtClean="0"/>
              <a:t>! появления звуков в речи у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/>
              <a:t>До двух лет у ребенка должны быть сформированы гласные [а], [о], [э] и самые ранние по времени появления согласные [м], [</a:t>
            </a:r>
            <a:r>
              <a:rPr lang="ru-RU" dirty="0" err="1" smtClean="0"/>
              <a:t>м</a:t>
            </a:r>
            <a:r>
              <a:rPr lang="ru-RU" dirty="0" smtClean="0"/>
              <a:t>’], [</a:t>
            </a:r>
            <a:r>
              <a:rPr lang="ru-RU" dirty="0" err="1" smtClean="0"/>
              <a:t>п</a:t>
            </a:r>
            <a:r>
              <a:rPr lang="ru-RU" dirty="0" smtClean="0"/>
              <a:t>], [</a:t>
            </a:r>
            <a:r>
              <a:rPr lang="ru-RU" dirty="0" err="1" smtClean="0"/>
              <a:t>п</a:t>
            </a:r>
            <a:r>
              <a:rPr lang="ru-RU" dirty="0" smtClean="0"/>
              <a:t>’], [б], [</a:t>
            </a:r>
            <a:r>
              <a:rPr lang="ru-RU" dirty="0" err="1" smtClean="0"/>
              <a:t>б</a:t>
            </a:r>
            <a:r>
              <a:rPr lang="ru-RU" dirty="0" smtClean="0"/>
              <a:t>’]</a:t>
            </a:r>
          </a:p>
          <a:p>
            <a:pPr lvl="0" algn="just"/>
            <a:r>
              <a:rPr lang="ru-RU" dirty="0" smtClean="0"/>
              <a:t>К трем годам появляются гласные [</a:t>
            </a:r>
            <a:r>
              <a:rPr lang="ru-RU" dirty="0" err="1" smtClean="0"/>
              <a:t>ы</a:t>
            </a:r>
            <a:r>
              <a:rPr lang="ru-RU" dirty="0" smtClean="0"/>
              <a:t>], [у], [и], </a:t>
            </a:r>
            <a:r>
              <a:rPr lang="ru-RU" dirty="0" err="1" smtClean="0"/>
              <a:t>и</a:t>
            </a:r>
            <a:r>
              <a:rPr lang="ru-RU" dirty="0" smtClean="0"/>
              <a:t> согласные [</a:t>
            </a:r>
            <a:r>
              <a:rPr lang="ru-RU" dirty="0" err="1" smtClean="0"/>
              <a:t>й</a:t>
            </a:r>
            <a:r>
              <a:rPr lang="ru-RU" dirty="0" smtClean="0"/>
              <a:t>], [к], [</a:t>
            </a:r>
            <a:r>
              <a:rPr lang="ru-RU" dirty="0" err="1" smtClean="0"/>
              <a:t>к</a:t>
            </a:r>
            <a:r>
              <a:rPr lang="ru-RU" dirty="0" smtClean="0"/>
              <a:t>’], [г], [</a:t>
            </a:r>
            <a:r>
              <a:rPr lang="ru-RU" dirty="0" err="1" smtClean="0"/>
              <a:t>г</a:t>
            </a:r>
            <a:r>
              <a:rPr lang="ru-RU" dirty="0" smtClean="0"/>
              <a:t>’], [т], [</a:t>
            </a:r>
            <a:r>
              <a:rPr lang="ru-RU" dirty="0" err="1" smtClean="0"/>
              <a:t>т</a:t>
            </a:r>
            <a:r>
              <a:rPr lang="ru-RU" dirty="0" smtClean="0"/>
              <a:t>’], [</a:t>
            </a:r>
            <a:r>
              <a:rPr lang="ru-RU" dirty="0" err="1" smtClean="0"/>
              <a:t>д</a:t>
            </a:r>
            <a:r>
              <a:rPr lang="ru-RU" dirty="0" smtClean="0"/>
              <a:t>], [</a:t>
            </a:r>
            <a:r>
              <a:rPr lang="ru-RU" dirty="0" err="1" smtClean="0"/>
              <a:t>д</a:t>
            </a:r>
            <a:r>
              <a:rPr lang="ru-RU" dirty="0" smtClean="0"/>
              <a:t>’], [</a:t>
            </a:r>
            <a:r>
              <a:rPr lang="ru-RU" dirty="0" err="1" smtClean="0"/>
              <a:t>н</a:t>
            </a:r>
            <a:r>
              <a:rPr lang="ru-RU" dirty="0" smtClean="0"/>
              <a:t>], [</a:t>
            </a:r>
            <a:r>
              <a:rPr lang="ru-RU" dirty="0" err="1" smtClean="0"/>
              <a:t>н</a:t>
            </a:r>
            <a:r>
              <a:rPr lang="ru-RU" dirty="0" smtClean="0"/>
              <a:t>’], [в], [</a:t>
            </a:r>
            <a:r>
              <a:rPr lang="ru-RU" dirty="0" err="1" smtClean="0"/>
              <a:t>в</a:t>
            </a:r>
            <a:r>
              <a:rPr lang="ru-RU" dirty="0" smtClean="0"/>
              <a:t>’], [</a:t>
            </a:r>
            <a:r>
              <a:rPr lang="ru-RU" dirty="0" err="1" smtClean="0"/>
              <a:t>ф</a:t>
            </a:r>
            <a:r>
              <a:rPr lang="ru-RU" dirty="0" smtClean="0"/>
              <a:t>], [</a:t>
            </a:r>
            <a:r>
              <a:rPr lang="ru-RU" dirty="0" err="1" smtClean="0"/>
              <a:t>ф</a:t>
            </a:r>
            <a:r>
              <a:rPr lang="ru-RU" dirty="0" smtClean="0"/>
              <a:t>’], [</a:t>
            </a:r>
            <a:r>
              <a:rPr lang="ru-RU" dirty="0" err="1" smtClean="0"/>
              <a:t>ы</a:t>
            </a:r>
            <a:r>
              <a:rPr lang="ru-RU" dirty="0" smtClean="0"/>
              <a:t>], [э], [</a:t>
            </a:r>
            <a:r>
              <a:rPr lang="ru-RU" dirty="0" err="1" smtClean="0"/>
              <a:t>х</a:t>
            </a:r>
            <a:r>
              <a:rPr lang="ru-RU" dirty="0" smtClean="0"/>
              <a:t>], [</a:t>
            </a:r>
            <a:r>
              <a:rPr lang="ru-RU" dirty="0" err="1" smtClean="0"/>
              <a:t>х</a:t>
            </a:r>
            <a:r>
              <a:rPr lang="ru-RU" dirty="0" smtClean="0"/>
              <a:t>’], [с’], [</a:t>
            </a:r>
            <a:r>
              <a:rPr lang="ru-RU" dirty="0" err="1" smtClean="0"/>
              <a:t>з</a:t>
            </a:r>
            <a:r>
              <a:rPr lang="ru-RU" dirty="0" smtClean="0"/>
              <a:t>’], [л’].</a:t>
            </a:r>
          </a:p>
          <a:p>
            <a:pPr lvl="0" algn="just"/>
            <a:r>
              <a:rPr lang="ru-RU" dirty="0" smtClean="0"/>
              <a:t>К четырем годам должны появиться свистящие согласные [с], [</a:t>
            </a:r>
            <a:r>
              <a:rPr lang="ru-RU" dirty="0" err="1" smtClean="0"/>
              <a:t>с</a:t>
            </a:r>
            <a:r>
              <a:rPr lang="ru-RU" dirty="0" smtClean="0"/>
              <a:t>’], [</a:t>
            </a:r>
            <a:r>
              <a:rPr lang="ru-RU" dirty="0" err="1" smtClean="0"/>
              <a:t>з</a:t>
            </a:r>
            <a:r>
              <a:rPr lang="ru-RU" dirty="0" smtClean="0"/>
              <a:t>], [</a:t>
            </a:r>
            <a:r>
              <a:rPr lang="ru-RU" dirty="0" err="1" smtClean="0"/>
              <a:t>з</a:t>
            </a:r>
            <a:r>
              <a:rPr lang="ru-RU" dirty="0" smtClean="0"/>
              <a:t>’] .</a:t>
            </a:r>
          </a:p>
          <a:p>
            <a:pPr lvl="0" algn="just"/>
            <a:r>
              <a:rPr lang="ru-RU" dirty="0" smtClean="0"/>
              <a:t>К пяти годам «встают» шипящие [</a:t>
            </a:r>
            <a:r>
              <a:rPr lang="ru-RU" dirty="0" err="1" smtClean="0"/>
              <a:t>ш</a:t>
            </a:r>
            <a:r>
              <a:rPr lang="ru-RU" dirty="0" smtClean="0"/>
              <a:t>], [ж], [</a:t>
            </a:r>
            <a:r>
              <a:rPr lang="ru-RU" dirty="0" err="1" smtClean="0"/>
              <a:t>щ</a:t>
            </a:r>
            <a:r>
              <a:rPr lang="ru-RU" dirty="0" smtClean="0"/>
              <a:t>], [ч].</a:t>
            </a:r>
          </a:p>
          <a:p>
            <a:pPr lvl="0" algn="just"/>
            <a:r>
              <a:rPr lang="ru-RU" dirty="0" smtClean="0"/>
              <a:t>После пяти лет формируются </a:t>
            </a:r>
            <a:r>
              <a:rPr lang="ru-RU" dirty="0" err="1" smtClean="0"/>
              <a:t>соноры</a:t>
            </a:r>
            <a:r>
              <a:rPr lang="ru-RU" dirty="0" smtClean="0"/>
              <a:t> [л], [</a:t>
            </a:r>
            <a:r>
              <a:rPr lang="ru-RU" dirty="0" err="1" smtClean="0"/>
              <a:t>р</a:t>
            </a:r>
            <a:r>
              <a:rPr lang="ru-RU" dirty="0" smtClean="0"/>
              <a:t>] и [</a:t>
            </a:r>
            <a:r>
              <a:rPr lang="ru-RU" dirty="0" err="1" smtClean="0"/>
              <a:t>р</a:t>
            </a:r>
            <a:r>
              <a:rPr lang="ru-RU" dirty="0" smtClean="0"/>
              <a:t>’].</a:t>
            </a:r>
          </a:p>
          <a:p>
            <a:pPr lvl="0" algn="just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Первая младшая группа(2-3 года)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118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	Развивать </a:t>
            </a:r>
            <a:r>
              <a:rPr lang="ru-RU" dirty="0" err="1" smtClean="0"/>
              <a:t>речедвигательный</a:t>
            </a:r>
            <a:r>
              <a:rPr lang="ru-RU" dirty="0" smtClean="0"/>
              <a:t> и речеслуховой анализаторы ребенка для своевременного развития произносительной стороны речи.</a:t>
            </a:r>
          </a:p>
          <a:p>
            <a:pPr algn="just"/>
            <a:r>
              <a:rPr lang="ru-RU" dirty="0" smtClean="0"/>
              <a:t>Воспитывать слуховое внимание, речевое дыхание, основные качества голоса.</a:t>
            </a:r>
          </a:p>
          <a:p>
            <a:pPr algn="just"/>
            <a:r>
              <a:rPr lang="ru-RU" dirty="0" smtClean="0"/>
              <a:t>Вызывать правильное произношение звуков. Упражнять детей  в отчетливом  произнесении изолированных  гласных и согласных звуков (кроме свистящих, шипящих и сонорных), в правильном воспроизведении звукоподражаний , слов и несложных фраз ( из 2-4 слов).</a:t>
            </a:r>
          </a:p>
          <a:p>
            <a:pPr algn="just"/>
            <a:r>
              <a:rPr lang="ru-RU" dirty="0" smtClean="0"/>
              <a:t>Формировать умение пользоваться (по  подражанию) высотой, силой голоса.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Вторая младшая группа.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Готовить артикуляционный аппарат для правильного произношения всех звуков родного языка, тренируя его основные движения во время артикуляционной гимнастики и в процессе работы над простыми по произношению звуками: а, у, о, и, э, </a:t>
            </a:r>
            <a:r>
              <a:rPr lang="ru-RU" dirty="0" err="1" smtClean="0"/>
              <a:t>п</a:t>
            </a:r>
            <a:r>
              <a:rPr lang="ru-RU" dirty="0" smtClean="0"/>
              <a:t>, б, м, </a:t>
            </a:r>
            <a:r>
              <a:rPr lang="ru-RU" dirty="0" err="1" smtClean="0"/>
              <a:t>ф</a:t>
            </a:r>
            <a:r>
              <a:rPr lang="ru-RU" dirty="0" smtClean="0"/>
              <a:t>, в.</a:t>
            </a:r>
          </a:p>
          <a:p>
            <a:pPr algn="just"/>
            <a:r>
              <a:rPr lang="ru-RU" dirty="0" smtClean="0"/>
              <a:t>Развивать слуховое внимание, речевой слух, речевое дыхание, силу и высоту голоса.</a:t>
            </a:r>
          </a:p>
          <a:p>
            <a:pPr algn="just"/>
            <a:r>
              <a:rPr lang="ru-RU" dirty="0" smtClean="0"/>
              <a:t>Вырабатывать четкое произношение слов, предложений, спокойный темп и размеренный ритм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Средняя группа.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Готовить артикуляционный аппарат для правильного произношения всех звуков родного языка, тренируя его основные движения во время артикуляционной гимнастики и в работе над звуками: г, </a:t>
            </a:r>
            <a:r>
              <a:rPr lang="ru-RU" dirty="0" err="1" smtClean="0"/>
              <a:t>д</a:t>
            </a:r>
            <a:r>
              <a:rPr lang="ru-RU" dirty="0" smtClean="0"/>
              <a:t>, </a:t>
            </a:r>
            <a:r>
              <a:rPr lang="ru-RU" dirty="0" err="1" smtClean="0"/>
              <a:t>н</a:t>
            </a:r>
            <a:r>
              <a:rPr lang="ru-RU" dirty="0" smtClean="0"/>
              <a:t>, к, г, </a:t>
            </a:r>
            <a:r>
              <a:rPr lang="ru-RU" dirty="0" err="1" smtClean="0"/>
              <a:t>х</a:t>
            </a:r>
            <a:r>
              <a:rPr lang="ru-RU" dirty="0" smtClean="0"/>
              <a:t>, </a:t>
            </a:r>
            <a:r>
              <a:rPr lang="ru-RU" dirty="0" err="1" smtClean="0"/>
              <a:t>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Вызывать и закреплять или уточнять произношение  звуков: с, с', </a:t>
            </a:r>
            <a:r>
              <a:rPr lang="ru-RU" dirty="0" err="1" smtClean="0"/>
              <a:t>з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', </a:t>
            </a:r>
            <a:r>
              <a:rPr lang="ru-RU" dirty="0" err="1" smtClean="0"/>
              <a:t>ц</a:t>
            </a:r>
            <a:r>
              <a:rPr lang="ru-RU" dirty="0" smtClean="0"/>
              <a:t>, </a:t>
            </a:r>
            <a:r>
              <a:rPr lang="ru-RU" dirty="0" err="1" smtClean="0"/>
              <a:t>ш,ж,щ,ч,р,л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Развивать фонематический слух: учить различать на слух  и называть слова, начинающиеся на определенный звук, речевое дыхание, силу и высоту голоса.</a:t>
            </a:r>
          </a:p>
          <a:p>
            <a:pPr algn="just"/>
            <a:r>
              <a:rPr lang="ru-RU" dirty="0" smtClean="0"/>
              <a:t>Вырабатывать четкое произношение слов, предложений, спокойный темп и размеренный ритм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Старшая группа.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Формировать четкость движений органов артикуляционного аппарата в процессе артикуляционной гимнастики и в работе над звуками </a:t>
            </a:r>
            <a:r>
              <a:rPr lang="ru-RU" dirty="0" err="1" smtClean="0"/>
              <a:t>j</a:t>
            </a:r>
            <a:r>
              <a:rPr lang="ru-RU" dirty="0" smtClean="0"/>
              <a:t>, </a:t>
            </a:r>
            <a:r>
              <a:rPr lang="ru-RU" dirty="0" err="1" smtClean="0"/>
              <a:t>ш</a:t>
            </a:r>
            <a:r>
              <a:rPr lang="ru-RU" dirty="0" smtClean="0"/>
              <a:t>, ж, ч, </a:t>
            </a:r>
            <a:r>
              <a:rPr lang="ru-RU" dirty="0" err="1" smtClean="0"/>
              <a:t>щ</a:t>
            </a:r>
            <a:r>
              <a:rPr lang="ru-RU" dirty="0" smtClean="0"/>
              <a:t>, л, л’, 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р</a:t>
            </a:r>
            <a:r>
              <a:rPr lang="ru-RU" dirty="0" smtClean="0"/>
              <a:t>’</a:t>
            </a:r>
          </a:p>
          <a:p>
            <a:pPr algn="just"/>
            <a:r>
              <a:rPr lang="ru-RU" dirty="0" smtClean="0"/>
              <a:t>Вызывать и закреплять, а у некоторых детей только уточнять произношение йотированных гласных я, е, ё, </a:t>
            </a:r>
            <a:r>
              <a:rPr lang="ru-RU" dirty="0" err="1" smtClean="0"/>
              <a:t>ю</a:t>
            </a:r>
            <a:r>
              <a:rPr lang="ru-RU" dirty="0" smtClean="0"/>
              <a:t>, шипящих звуков </a:t>
            </a:r>
            <a:r>
              <a:rPr lang="ru-RU" dirty="0" err="1" smtClean="0"/>
              <a:t>ш</a:t>
            </a:r>
            <a:r>
              <a:rPr lang="ru-RU" dirty="0" smtClean="0"/>
              <a:t>, ж, ч, </a:t>
            </a:r>
            <a:r>
              <a:rPr lang="ru-RU" dirty="0" err="1" smtClean="0"/>
              <a:t>щ</a:t>
            </a:r>
            <a:r>
              <a:rPr lang="ru-RU" dirty="0" smtClean="0"/>
              <a:t> и сонорных л, л', </a:t>
            </a:r>
            <a:r>
              <a:rPr lang="ru-RU" dirty="0" err="1" smtClean="0"/>
              <a:t>р</a:t>
            </a:r>
            <a:r>
              <a:rPr lang="ru-RU" dirty="0" smtClean="0"/>
              <a:t>, </a:t>
            </a:r>
            <a:r>
              <a:rPr lang="ru-RU" dirty="0" err="1" smtClean="0"/>
              <a:t>р</a:t>
            </a:r>
            <a:r>
              <a:rPr lang="ru-RU" dirty="0" smtClean="0"/>
              <a:t>’.</a:t>
            </a:r>
          </a:p>
          <a:p>
            <a:pPr algn="just"/>
            <a:r>
              <a:rPr lang="ru-RU" dirty="0" smtClean="0"/>
              <a:t>Учить различать на слух и отчетливо произносить сходные по звучанию и артикуляции согласные звуки  : с—</a:t>
            </a:r>
            <a:r>
              <a:rPr lang="ru-RU" dirty="0" err="1" smtClean="0"/>
              <a:t>з</a:t>
            </a:r>
            <a:r>
              <a:rPr lang="ru-RU" dirty="0" smtClean="0"/>
              <a:t>, </a:t>
            </a:r>
            <a:r>
              <a:rPr lang="ru-RU" dirty="0" err="1" smtClean="0"/>
              <a:t>ш</a:t>
            </a:r>
            <a:r>
              <a:rPr lang="ru-RU" dirty="0" smtClean="0"/>
              <a:t>—ж, с—</a:t>
            </a:r>
            <a:r>
              <a:rPr lang="ru-RU" dirty="0" err="1" smtClean="0"/>
              <a:t>ц</a:t>
            </a:r>
            <a:r>
              <a:rPr lang="ru-RU" dirty="0" smtClean="0"/>
              <a:t>, ч—</a:t>
            </a:r>
            <a:r>
              <a:rPr lang="ru-RU" dirty="0" err="1" smtClean="0"/>
              <a:t>ц</a:t>
            </a:r>
            <a:r>
              <a:rPr lang="ru-RU" dirty="0" smtClean="0"/>
              <a:t>, с—</a:t>
            </a:r>
            <a:r>
              <a:rPr lang="ru-RU" dirty="0" err="1" smtClean="0"/>
              <a:t>ш</a:t>
            </a:r>
            <a:r>
              <a:rPr lang="ru-RU" dirty="0" smtClean="0"/>
              <a:t>, л—р. </a:t>
            </a:r>
          </a:p>
          <a:p>
            <a:pPr algn="just"/>
            <a:r>
              <a:rPr lang="ru-RU" dirty="0" smtClean="0"/>
              <a:t>Продолжать работу, направленную на развитие фонематического слуха: учить определять место звука в слове (начало, середину, конец), речевого дыхания, силы и высоты голоса.</a:t>
            </a:r>
          </a:p>
          <a:p>
            <a:pPr algn="just"/>
            <a:r>
              <a:rPr lang="ru-RU" dirty="0" smtClean="0"/>
              <a:t>Продолжать работу над четким произношением слов с выделением голосом отдельных звуков, над спокойным темпом и размеренным ритмом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772</Words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Звуковая  культура  речи  </vt:lpstr>
      <vt:lpstr>Распоряжение Минпросвещения России от  06.08.2020 N Р-75   "Об утверждении примерного Положения об оказании логопедической помощи в организациях, осуществляющих образовательную деятельность" </vt:lpstr>
      <vt:lpstr>   ВОСПИТАТЕЛЬ –ЛОГОПЕД   </vt:lpstr>
      <vt:lpstr>Уточнение движений органов артикуляционного аппарата.   В  игровой форме уточняет с детьми определенные движения и положения органов артикуляционного аппарата, необходимые для правильного произношения звука.  Создание определенных положений и тренировка движений органов артикуляционного аппарата.  В зависимости от характера нарушения звука   , вырабатывает и тренирует движения органов артикуляционного аппарата, которые были неправильными или совсем отсутствовали.  Отработанные на предыдущем этапе отдельные движения органов артикуляционного аппарата теперь вводятся в комплекс движений, и таким образом вырабатывается артикуляция нужного звука. Путем повторений перед зеркалом, применяя специальные приемы, получает правильное произнесение изолированного звука.  Использует способность ребенка к подражанию.  Подбирая звуковые образы (звукоподражания), соответствующие данному звуку,  закрепляет произнесение звука с теми детьми, у которых он есть, и вызывает по подражанию у тех детей, которые его еще не произносят, фиксируя внимание ребенка на звучании и артикуляции звука.  Звук уточняется в словах, фразах, потешках, стихотворениях, рассказах. Материал дается не весь последовательно, а выборочно.  Последовательное введение звука в речь: слог, слово, предложение, потешки, стихотворения, рассказы. </vt:lpstr>
      <vt:lpstr>Нормы ! появления звуков в речи у детей </vt:lpstr>
      <vt:lpstr>Первая младшая группа(2-3 года) </vt:lpstr>
      <vt:lpstr>Вторая младшая группа. </vt:lpstr>
      <vt:lpstr>Средняя группа. </vt:lpstr>
      <vt:lpstr>Старшая группа. </vt:lpstr>
      <vt:lpstr>Подготовительная к школе группа. </vt:lpstr>
      <vt:lpstr> Пример: возрастная  группа с 4 до 5 лет , когда формируются свистящие звуки.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Звуковая  культура  речи</dc:title>
  <dc:creator>Администратор</dc:creator>
  <cp:lastModifiedBy>Методист</cp:lastModifiedBy>
  <cp:revision>38</cp:revision>
  <dcterms:created xsi:type="dcterms:W3CDTF">2021-10-31T11:52:32Z</dcterms:created>
  <dcterms:modified xsi:type="dcterms:W3CDTF">2021-11-18T07:21:27Z</dcterms:modified>
</cp:coreProperties>
</file>